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4EB"/>
    <a:srgbClr val="FF8201"/>
    <a:srgbClr val="0F5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15"/>
    <p:restoredTop sz="94615"/>
  </p:normalViewPr>
  <p:slideViewPr>
    <p:cSldViewPr snapToGrid="0">
      <p:cViewPr varScale="1">
        <p:scale>
          <a:sx n="144" d="100"/>
          <a:sy n="144" d="100"/>
        </p:scale>
        <p:origin x="608" y="4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6" d="100"/>
          <a:sy n="96" d="100"/>
        </p:scale>
        <p:origin x="4328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94166-AEE7-F640-9E91-D19E8BCCF304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6809AC-BF1A-DC46-A443-6A10B00C10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94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A8A9A3-DB04-73FA-8998-3261B43641A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406393" y="5838557"/>
            <a:ext cx="2356016" cy="872116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B5A2CDA-86B6-6869-4721-CA23202AE789}"/>
              </a:ext>
            </a:extLst>
          </p:cNvPr>
          <p:cNvSpPr/>
          <p:nvPr userDrawn="1"/>
        </p:nvSpPr>
        <p:spPr>
          <a:xfrm>
            <a:off x="0" y="0"/>
            <a:ext cx="12192000" cy="5675303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3D4A87-2F81-B9A9-3EFF-239796F93FEE}"/>
              </a:ext>
            </a:extLst>
          </p:cNvPr>
          <p:cNvCxnSpPr>
            <a:cxnSpLocks/>
          </p:cNvCxnSpPr>
          <p:nvPr userDrawn="1"/>
        </p:nvCxnSpPr>
        <p:spPr>
          <a:xfrm>
            <a:off x="0" y="5675318"/>
            <a:ext cx="12192000" cy="0"/>
          </a:xfrm>
          <a:prstGeom prst="line">
            <a:avLst/>
          </a:prstGeom>
          <a:ln w="69850">
            <a:solidFill>
              <a:srgbClr val="01A4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5EBF9196-8640-670D-DDA5-C753FFEAFE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1258149"/>
            <a:ext cx="5454477" cy="3463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59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9C97625-5251-1749-65CE-16A5FAF443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EEAD2610-6151-8C79-2ECB-AB38A7C319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306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DD88C460-7A99-AACF-8673-A1AB3643922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F4DE700-0749-0FFC-BA49-081001E7AE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15F6DB2-7BBC-2391-9646-0019A077E7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0047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200F71-D8BA-54C3-3959-61B0A67BC9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53966" y="6042182"/>
            <a:ext cx="1800490" cy="66648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88526F2-9A08-4987-CAA6-CF73D7887588}"/>
              </a:ext>
            </a:extLst>
          </p:cNvPr>
          <p:cNvSpPr/>
          <p:nvPr userDrawn="1"/>
        </p:nvSpPr>
        <p:spPr>
          <a:xfrm>
            <a:off x="1" y="0"/>
            <a:ext cx="4260914" cy="6858000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blue logo with black background&#10;&#10;AI-generated content may be incorrect.">
            <a:extLst>
              <a:ext uri="{FF2B5EF4-FFF2-40B4-BE49-F238E27FC236}">
                <a16:creationId xmlns:a16="http://schemas.microsoft.com/office/drawing/2014/main" id="{2C38E3EC-1116-3048-1001-63017C3FC4B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25441" y="2136361"/>
            <a:ext cx="4071425" cy="2585277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3194D112-E20B-9BE6-5662-9D061CDEC9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6579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AB04A9BF-5E7E-5862-179A-F6885A61B342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5DE190-9010-A7A1-BF90-01878EB4D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E3D0561E-EF69-51F1-EE72-1630355F6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880755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EA4CEE-F616-79FE-EBEE-FCE6A60637C8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0A654B-06BC-DC4E-A6A9-FB2CD3217631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57DE297-E01F-41B0-04DD-AC5C8F047F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2"/>
          </a:xfrm>
          <a:prstGeom prst="rect">
            <a:avLst/>
          </a:prstGeom>
        </p:spPr>
      </p:pic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A446FA-281E-7324-2548-30600C642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5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DBD3A44-9C4E-7804-1B11-DD3BD8BF302A}"/>
              </a:ext>
            </a:extLst>
          </p:cNvPr>
          <p:cNvSpPr/>
          <p:nvPr userDrawn="1"/>
        </p:nvSpPr>
        <p:spPr>
          <a:xfrm>
            <a:off x="0" y="5965448"/>
            <a:ext cx="12192000" cy="892552"/>
          </a:xfrm>
          <a:prstGeom prst="rect">
            <a:avLst/>
          </a:prstGeom>
          <a:solidFill>
            <a:srgbClr val="0F51B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408D6D-DCEA-58BA-7683-0EBA250958A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59597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one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97FDD9F1-9BD9-6006-D6BB-F52D3972787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14921" y="1681163"/>
            <a:ext cx="550194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 i="0"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Column head two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8516F874-9CE3-C4E2-3702-CFD48CE88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6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9CA8555-C1CE-E814-7E6A-1DBBBE8048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597" y="542260"/>
            <a:ext cx="8552755" cy="892552"/>
          </a:xfrm>
          <a:prstGeom prst="rect">
            <a:avLst/>
          </a:prstGeom>
        </p:spPr>
        <p:txBody>
          <a:bodyPr/>
          <a:lstStyle>
            <a:lvl1pPr>
              <a:defRPr sz="4000" b="1" i="0" spc="-150">
                <a:solidFill>
                  <a:schemeClr val="tx2"/>
                </a:solidFill>
                <a:latin typeface="Inter SemiBold" panose="02000503000000020004" pitchFamily="2" charset="0"/>
                <a:ea typeface="Inter SemiBold" panose="02000503000000020004" pitchFamily="2" charset="0"/>
              </a:defRPr>
            </a:lvl1pPr>
          </a:lstStyle>
          <a:p>
            <a:r>
              <a:rPr lang="en-US" dirty="0"/>
              <a:t>Topic copy slide (two column)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5CD7FEB-1553-5387-1BC3-EEF608D2EC3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82414" y="2587335"/>
            <a:ext cx="5501942" cy="323902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9C8FB5-DE82-1D1C-D08C-44AE2774C346}"/>
              </a:ext>
            </a:extLst>
          </p:cNvPr>
          <p:cNvSpPr/>
          <p:nvPr userDrawn="1"/>
        </p:nvSpPr>
        <p:spPr>
          <a:xfrm>
            <a:off x="0" y="5965448"/>
            <a:ext cx="359589" cy="892552"/>
          </a:xfrm>
          <a:prstGeom prst="rect">
            <a:avLst/>
          </a:prstGeom>
          <a:solidFill>
            <a:srgbClr val="01A4E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5D7D2B-7E64-D6F3-3567-B001308CC870}"/>
              </a:ext>
            </a:extLst>
          </p:cNvPr>
          <p:cNvCxnSpPr/>
          <p:nvPr userDrawn="1"/>
        </p:nvCxnSpPr>
        <p:spPr>
          <a:xfrm flipV="1">
            <a:off x="359587" y="5965448"/>
            <a:ext cx="0" cy="892552"/>
          </a:xfrm>
          <a:prstGeom prst="line">
            <a:avLst/>
          </a:prstGeom>
          <a:ln w="117475">
            <a:solidFill>
              <a:srgbClr val="FF820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78B009BF-8BD1-F987-FFE5-E7ECA8135F4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9961409" y="6051588"/>
            <a:ext cx="1775750" cy="657322"/>
          </a:xfrm>
          <a:prstGeom prst="rect">
            <a:avLst/>
          </a:prstGeom>
        </p:spPr>
      </p:pic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E7FF0CE-4555-5090-9B58-7D5246893E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8F6D-3BC3-F1A3-06B9-D989B90496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>
                <a:solidFill>
                  <a:srgbClr val="01A4EB"/>
                </a:solidFill>
                <a:latin typeface="Inter SemiBold" panose="02000503000000020004" pitchFamily="2" charset="0"/>
                <a:ea typeface="Inter SemiBold" panose="02000503000000020004" pitchFamily="2" charset="0"/>
                <a:cs typeface="Inter Tight SemiBold" pitchFamily="2" charset="0"/>
              </a:defRPr>
            </a:lvl1pPr>
          </a:lstStyle>
          <a:p>
            <a:pPr algn="ctr"/>
            <a:fld id="{9E0F02D8-D8A5-EF49-832B-15B1F858E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5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6" r:id="rId3"/>
    <p:sldLayoutId id="2147483655" r:id="rId4"/>
    <p:sldLayoutId id="2147483650" r:id="rId5"/>
    <p:sldLayoutId id="2147483653" r:id="rId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0F51BC"/>
          </a:solidFill>
          <a:latin typeface="Inter Tight" pitchFamily="2" charset="0"/>
          <a:ea typeface="Inter Tight" pitchFamily="2" charset="0"/>
          <a:cs typeface="Inter Tight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 spc="0">
          <a:solidFill>
            <a:schemeClr val="tx1"/>
          </a:solidFill>
          <a:latin typeface="+mn-lt"/>
          <a:ea typeface="Inter Medium" panose="02000503000000020004" pitchFamily="2" charset="0"/>
          <a:cs typeface="Inter Tight SemiBold" pitchFamily="2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 spc="0">
          <a:solidFill>
            <a:schemeClr val="tx1"/>
          </a:solidFill>
          <a:latin typeface="+mn-lt"/>
          <a:ea typeface="Inter Tight Medium" pitchFamily="2" charset="0"/>
          <a:cs typeface="Inter Tight Medium" pitchFamily="2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7AE045-C0B3-F169-8EAF-104AEA32D4D9}"/>
              </a:ext>
            </a:extLst>
          </p:cNvPr>
          <p:cNvSpPr txBox="1"/>
          <p:nvPr/>
        </p:nvSpPr>
        <p:spPr>
          <a:xfrm>
            <a:off x="2330605" y="1460810"/>
            <a:ext cx="9333571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Presentation title slide</a:t>
            </a:r>
          </a:p>
          <a:p>
            <a:pPr algn="r"/>
            <a:r>
              <a:rPr lang="en-US" sz="5000" spc="-150" dirty="0">
                <a:solidFill>
                  <a:schemeClr val="bg1"/>
                </a:solidFill>
                <a:latin typeface="Arial" panose="020B0604020202020204" pitchFamily="34" charset="0"/>
                <a:ea typeface="Inter" panose="02000503000000020004" pitchFamily="2" charset="0"/>
                <a:cs typeface="Arial" panose="020B0604020202020204" pitchFamily="34" charset="0"/>
              </a:rPr>
              <a:t>Presentation subtitle</a:t>
            </a:r>
          </a:p>
          <a:p>
            <a:pPr algn="r"/>
            <a:endParaRPr lang="en-US" sz="28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Inter Medium" panose="02000503000000020004" pitchFamily="2" charset="0"/>
              <a:cs typeface="Arial" panose="020B0604020202020204" pitchFamily="34" charset="0"/>
            </a:endParaRPr>
          </a:p>
          <a:p>
            <a:pPr algn="r"/>
            <a:r>
              <a:rPr lang="en-US" sz="2400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Inter Medium" panose="02000503000000020004" pitchFamily="2" charset="0"/>
                <a:cs typeface="Arial" panose="020B0604020202020204" pitchFamily="34" charset="0"/>
              </a:rPr>
              <a:t>Presented by:</a:t>
            </a:r>
          </a:p>
          <a:p>
            <a:pPr algn="r"/>
            <a:r>
              <a:rPr lang="en-US" sz="3200" b="1" spc="-150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Suzanne Tammaro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Vice President</a:t>
            </a:r>
          </a:p>
          <a:p>
            <a:pPr algn="r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Strategic Growth and Communications</a:t>
            </a:r>
          </a:p>
        </p:txBody>
      </p:sp>
    </p:spTree>
    <p:extLst>
      <p:ext uri="{BB962C8B-B14F-4D97-AF65-F5344CB8AC3E}">
        <p14:creationId xmlns:p14="http://schemas.microsoft.com/office/powerpoint/2010/main" val="1335435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DFB1E1-B38C-03AF-3341-248A3E7B32A6}"/>
              </a:ext>
            </a:extLst>
          </p:cNvPr>
          <p:cNvSpPr txBox="1"/>
          <p:nvPr/>
        </p:nvSpPr>
        <p:spPr>
          <a:xfrm>
            <a:off x="1" y="2943921"/>
            <a:ext cx="42486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3FC32F-AAE2-2C0E-E9A3-C83B824186E2}"/>
              </a:ext>
            </a:extLst>
          </p:cNvPr>
          <p:cNvSpPr txBox="1"/>
          <p:nvPr/>
        </p:nvSpPr>
        <p:spPr>
          <a:xfrm>
            <a:off x="4699592" y="1019433"/>
            <a:ext cx="7028120" cy="5524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Intro to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Why we like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Who needs our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Widget profit and loss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r>
              <a:rPr lang="en-US" sz="40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The future of widgets</a:t>
            </a:r>
          </a:p>
          <a:p>
            <a:pPr marL="742950" indent="-742950">
              <a:lnSpc>
                <a:spcPct val="150000"/>
              </a:lnSpc>
              <a:buAutoNum type="arabicPeriod"/>
            </a:pPr>
            <a:endParaRPr lang="en-US" sz="4000" b="1" spc="-150" dirty="0">
              <a:solidFill>
                <a:srgbClr val="0F51BC"/>
              </a:solidFill>
              <a:latin typeface="Arial" panose="020B0604020202020204" pitchFamily="34" charset="0"/>
              <a:ea typeface="Inter SemiBold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068946D-D81D-6BB7-9642-DA53D5FE2D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2343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1E7F9F4-3D1C-38EC-29E1-3034008863C0}"/>
              </a:ext>
            </a:extLst>
          </p:cNvPr>
          <p:cNvSpPr txBox="1"/>
          <p:nvPr/>
        </p:nvSpPr>
        <p:spPr>
          <a:xfrm>
            <a:off x="1" y="2943921"/>
            <a:ext cx="42486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Inter Tight" pitchFamily="2" charset="0"/>
                <a:cs typeface="Arial" panose="020B0604020202020204" pitchFamily="34" charset="0"/>
              </a:rPr>
              <a:t>Section 1, 2, 3, 4, 5….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67A1CD-8913-D917-EE1A-CFBD92F53172}"/>
              </a:ext>
            </a:extLst>
          </p:cNvPr>
          <p:cNvSpPr txBox="1"/>
          <p:nvPr/>
        </p:nvSpPr>
        <p:spPr>
          <a:xfrm>
            <a:off x="4699592" y="2943921"/>
            <a:ext cx="70281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1. Intro to widgets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D8EBFF-F0AB-C040-BBC5-DB247D49E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446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A59A06-5CBC-4D23-38C8-4E0A230F8BDD}"/>
              </a:ext>
            </a:extLst>
          </p:cNvPr>
          <p:cNvSpPr txBox="1"/>
          <p:nvPr/>
        </p:nvSpPr>
        <p:spPr>
          <a:xfrm>
            <a:off x="4699592" y="2943921"/>
            <a:ext cx="70281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pc="-150" dirty="0">
                <a:solidFill>
                  <a:srgbClr val="0F51BC"/>
                </a:solidFill>
                <a:latin typeface="Arial" panose="020B0604020202020204" pitchFamily="34" charset="0"/>
                <a:ea typeface="Inter SemiBold" panose="02000503000000020004" pitchFamily="2" charset="0"/>
                <a:cs typeface="Arial" panose="020B0604020202020204" pitchFamily="34" charset="0"/>
              </a:rPr>
              <a:t>“Quote slide”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8920766-DC6D-1AE0-3FB7-29FDA9E77F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754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66C5E-89C1-EFE1-EDB1-14BAC1E38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205485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CA1443-FCF8-279B-D595-A420243316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9595" y="1625569"/>
            <a:ext cx="11205487" cy="394560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buFont typeface="System Font Regular"/>
              <a:buChar char="»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1pPr>
            <a:lvl2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2pPr>
            <a:lvl3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3pPr>
            <a:lvl4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4pPr>
            <a:lvl5pPr>
              <a:lnSpc>
                <a:spcPct val="100000"/>
              </a:lnSpc>
              <a:buFont typeface="Arial" panose="020B0604020202020204" pitchFamily="34" charset="0"/>
              <a:buChar char="•"/>
              <a:defRPr b="0" i="0">
                <a:latin typeface="Inter" panose="02000503000000020004" pitchFamily="2" charset="0"/>
                <a:ea typeface="Inter" panose="02000503000000020004" pitchFamily="2" charset="0"/>
                <a:cs typeface="Inter Tight Medium" pitchFamily="2" charset="0"/>
              </a:defRPr>
            </a:lvl5pPr>
          </a:lstStyle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748945-E3BC-1ECC-AE1E-E473766B8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700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96A9CF7-0B4C-AD2C-5C9A-D0E636BC55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head one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BA878A-116C-9C34-B1EE-4D1C43034564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Column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head two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5EE18-E2C2-0DC9-B5A5-4A0B2D3F75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29D09B-2730-D36F-8834-8FD4EFCEA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97" y="542260"/>
            <a:ext cx="11424759" cy="89255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origin of the widget (two column)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CA75B0-CBD0-749F-41E4-D6F5F7380AE6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Story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Second level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Third level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Fourth level</a:t>
            </a:r>
          </a:p>
          <a:p>
            <a:pPr lvl="4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Fifth level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4EF5B6D-AD6C-D0A4-A123-D2ADD044E5F1}"/>
              </a:ext>
            </a:extLst>
          </p:cNvPr>
          <p:cNvCxnSpPr/>
          <p:nvPr/>
        </p:nvCxnSpPr>
        <p:spPr>
          <a:xfrm>
            <a:off x="6096000" y="2505075"/>
            <a:ext cx="0" cy="3321294"/>
          </a:xfrm>
          <a:prstGeom prst="line">
            <a:avLst/>
          </a:prstGeom>
          <a:ln>
            <a:solidFill>
              <a:srgbClr val="01A4EB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7677C673-E74E-D53D-604F-51293B3088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ctr"/>
            <a:fld id="{9E0F02D8-D8A5-EF49-832B-15B1F858ECDE}" type="slidenum">
              <a:rPr lang="en-US" smtClean="0"/>
              <a:pPr algn="ctr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87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108</Words>
  <Application>Microsoft Macintosh PowerPoint</Application>
  <PresentationFormat>Widescreen</PresentationFormat>
  <Paragraphs>40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Arial</vt:lpstr>
      <vt:lpstr>Inter</vt:lpstr>
      <vt:lpstr>Inter SemiBold</vt:lpstr>
      <vt:lpstr>Inter Tight</vt:lpstr>
      <vt:lpstr>System Font Regular</vt:lpstr>
      <vt:lpstr>Office Theme</vt:lpstr>
      <vt:lpstr>PowerPoint Presentation</vt:lpstr>
      <vt:lpstr>PowerPoint Presentation</vt:lpstr>
      <vt:lpstr>PowerPoint Presentation</vt:lpstr>
      <vt:lpstr>PowerPoint Presentation</vt:lpstr>
      <vt:lpstr>The origin of the widget </vt:lpstr>
      <vt:lpstr>The origin of the widget (two column)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Sternberg, Doug</dc:creator>
  <cp:lastModifiedBy>Laurinda Butcher</cp:lastModifiedBy>
  <cp:revision>109</cp:revision>
  <dcterms:created xsi:type="dcterms:W3CDTF">2025-12-09T15:19:45Z</dcterms:created>
  <dcterms:modified xsi:type="dcterms:W3CDTF">2026-02-03T20:35:27Z</dcterms:modified>
</cp:coreProperties>
</file>